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2" r:id="rId26"/>
    <p:sldId id="293" r:id="rId27"/>
    <p:sldId id="294" r:id="rId28"/>
    <p:sldId id="287" r:id="rId29"/>
    <p:sldId id="288" r:id="rId30"/>
    <p:sldId id="295" r:id="rId31"/>
    <p:sldId id="296" r:id="rId32"/>
    <p:sldId id="297" r:id="rId33"/>
    <p:sldId id="298" r:id="rId34"/>
    <p:sldId id="303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95AD-5D1F-4C42-97FF-A6A0A2288F34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97A1-BB72-4C02-9064-4F83F75437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0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71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57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69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72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73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3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7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89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80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705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3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02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700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73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65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984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32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698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147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48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Uyuşturucu Maddelerden Korunmak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8-10.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436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Uyuşturucu Maddelerden Korunmak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47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669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Uyuşturucu Maddelerden Korunmak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6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766" indent="-281064" defTabSz="91501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4255" indent="-224851" defTabSz="91501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3957" indent="-224851" defTabSz="91501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3659" indent="-224851" defTabSz="91501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BDF23E-7FB6-4A08-8942-974075EB6195}" type="slidenum">
              <a:rPr lang="tr-TR" sz="1200"/>
              <a:pPr eaLnBrk="1" hangingPunct="1"/>
              <a:t>33</a:t>
            </a:fld>
            <a:endParaRPr 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135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Uyuşturucu Maddelerden Korunmak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25-26.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241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s.22.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305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s.22.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58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91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39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9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98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42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60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5400" b="1" dirty="0">
                <a:latin typeface="Times New Roman" pitchFamily="18" charset="0"/>
                <a:cs typeface="Times New Roman" pitchFamily="18" charset="0"/>
              </a:rPr>
              <a:t>Bağımlılık nedir?</a:t>
            </a:r>
            <a:br>
              <a:rPr lang="tr-TR" sz="5400" b="1" dirty="0">
                <a:latin typeface="Times New Roman" pitchFamily="18" charset="0"/>
                <a:cs typeface="Times New Roman" pitchFamily="18" charset="0"/>
              </a:rPr>
            </a:br>
            <a:endParaRPr lang="tr-TR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9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655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Bir şey yapmadan önce sosyal medya hesaplarınızı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sıklıkta kontrol 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7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435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38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90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İşteki veya dersteki performansınız ya 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üretkenliğiniz ne sıklıkta internet sebebiyle düşüyor?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8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2587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39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100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ne yaptığınız sorulduğunda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saldırgan ya da ketum oluyorsunuz?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9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4867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40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8226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Hayatınızla alakalı sizi rahatsız eden düşünceleri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interneti kullanarak zihninizden uzaklaştırıyorsunuz?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10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0076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41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383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Ne sıklıkta kendinizi tekrar ne zaman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internete gireceğinizi düşünürken buluyorsunuz?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11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7701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42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704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İnternetin olmadığı bir hayatın boş,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keyifsiz ve sıkıcı olacağını ne sıklıkta düşünüyorsunuz?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12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0260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43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7437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İnternetteyken meşgul edildiğinizde ne sıklıkta bağırıyor,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sinirleniyor ya da sıkılmış duruyorsunuz?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13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7511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44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631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Gece geç vakitlere kadar internette olduğunuz için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uykusuz kalıyorsunuz?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14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3139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45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9" y="1733516"/>
            <a:ext cx="7564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olmadığınızda internete ne zaman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geri döneceğinizle ne sıklıkta meşgul oluyorsunuz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veya internette olduğunuzu ne sıklıkta hayal 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15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3826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46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599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İnternetteyken kendinizi ne sıklıkta kendinize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“Birkaç dakika daha!” derken buluyorsunuz?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16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2772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0000"/>
            </a:blip>
            <a:srcRect/>
            <a:stretch>
              <a:fillRect l="-1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02999" y="388100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Bağımlılık 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21058" y="1881525"/>
            <a:ext cx="378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Kişinin bir şeye aşırı bağlanmasıdır.</a:t>
            </a:r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21058" y="2447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575757"/>
                </a:solidFill>
              </a:rPr>
              <a:t>Kullanmanın zararı açıkça görülse ve bilinse bile</a:t>
            </a:r>
          </a:p>
          <a:p>
            <a:r>
              <a:rPr lang="tr-TR" dirty="0">
                <a:solidFill>
                  <a:srgbClr val="575757"/>
                </a:solidFill>
              </a:rPr>
              <a:t>bağımlı olunan ürünün bırakılamamasıdır.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52365" y="33248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575757"/>
                </a:solidFill>
              </a:rPr>
              <a:t>Bağımlılık özetle, kişinin kullandığı bir nesne</a:t>
            </a:r>
          </a:p>
          <a:p>
            <a:r>
              <a:rPr lang="tr-TR" dirty="0">
                <a:solidFill>
                  <a:srgbClr val="575757"/>
                </a:solidFill>
              </a:rPr>
              <a:t>veya yaptığı bir eylem üzerinde </a:t>
            </a:r>
          </a:p>
          <a:p>
            <a:r>
              <a:rPr lang="tr-TR" dirty="0">
                <a:solidFill>
                  <a:srgbClr val="575757"/>
                </a:solidFill>
              </a:rPr>
              <a:t>kontrolünü kaybetmesidir.</a:t>
            </a:r>
            <a:endParaRPr lang="tr-TR" b="1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16" grpId="0"/>
      <p:bldP spid="28" grpId="0" animBg="1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48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geçirdiğiniz vakti azaltmaya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ne sıklıkta çalışıyor ancak başarılı olamıyorsunuz?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17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7169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48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06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ne kadar kaldığınızı yakınlarınızdan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saklamaya ne sıklıkta çalışıyorsunuz?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18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1998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49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450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Arkadaşlarınızla dışarı gitmek yerine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internette kalmayı ne sıklıkta tercih 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19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4373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50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6805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 kullanmadığınız zaman ne sıklıkta depresif,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huysuz ve kaygılı oluyor ve internet kullandığınızda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bu durumun geçtiğini hissediyorsunuz?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-141915" y="1580019"/>
            <a:ext cx="1294572" cy="1200329"/>
            <a:chOff x="-189220" y="581550"/>
            <a:chExt cx="1726096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-189220" y="581550"/>
              <a:ext cx="1494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20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593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51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91" y="-1"/>
            <a:ext cx="9149953" cy="2010847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489348" y="583600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İşte Sonuç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16996" y="2435799"/>
            <a:ext cx="10139232" cy="707886"/>
            <a:chOff x="689327" y="2291095"/>
            <a:chExt cx="13518977" cy="707886"/>
          </a:xfrm>
        </p:grpSpPr>
        <p:sp>
          <p:nvSpPr>
            <p:cNvPr id="23" name="Metin kutusu 22"/>
            <p:cNvSpPr txBox="1"/>
            <p:nvPr/>
          </p:nvSpPr>
          <p:spPr>
            <a:xfrm>
              <a:off x="689327" y="2454608"/>
              <a:ext cx="2626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20-49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4653124" y="2291095"/>
              <a:ext cx="95551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Ortalama bir internet kullanıcısısınız.  Bazen internette biraz fazla</a:t>
              </a:r>
            </a:p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kalabiliyor ancak kullanımınızı genel olarak kontrol edebiliyorsunuz.</a:t>
              </a:r>
            </a:p>
          </p:txBody>
        </p:sp>
      </p:grpSp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775" y="-144009"/>
            <a:ext cx="2687326" cy="2818060"/>
          </a:xfrm>
          <a:prstGeom prst="rect">
            <a:avLst/>
          </a:prstGeom>
        </p:spPr>
      </p:pic>
      <p:grpSp>
        <p:nvGrpSpPr>
          <p:cNvPr id="31" name="Grup 30"/>
          <p:cNvGrpSpPr/>
          <p:nvPr/>
        </p:nvGrpSpPr>
        <p:grpSpPr>
          <a:xfrm>
            <a:off x="516996" y="3311539"/>
            <a:ext cx="8347637" cy="1323439"/>
            <a:chOff x="689327" y="2300720"/>
            <a:chExt cx="11130183" cy="1323439"/>
          </a:xfrm>
        </p:grpSpPr>
        <p:sp>
          <p:nvSpPr>
            <p:cNvPr id="32" name="Metin kutusu 31"/>
            <p:cNvSpPr txBox="1"/>
            <p:nvPr/>
          </p:nvSpPr>
          <p:spPr>
            <a:xfrm>
              <a:off x="689327" y="2454608"/>
              <a:ext cx="2626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50-79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4653124" y="2300720"/>
              <a:ext cx="71663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İnternet sebebiyle zaman zaman veya sık sık  problem yaşıyorsunuz. İnternet kullanımının hayatınız üzerindeki tam etkisini ciddi şekilde değerlendirmelisiniz.</a:t>
              </a: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516996" y="4412142"/>
            <a:ext cx="8347637" cy="1631216"/>
            <a:chOff x="689327" y="2300720"/>
            <a:chExt cx="11130183" cy="1631216"/>
          </a:xfrm>
        </p:grpSpPr>
        <p:sp>
          <p:nvSpPr>
            <p:cNvPr id="36" name="Metin kutusu 35"/>
            <p:cNvSpPr txBox="1"/>
            <p:nvPr/>
          </p:nvSpPr>
          <p:spPr>
            <a:xfrm>
              <a:off x="689327" y="2454608"/>
              <a:ext cx="2799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80-100 Puan Arası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653124" y="2300720"/>
              <a:ext cx="71663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İnternet kullanımınız hayatınızda önemli problemlere sebep oluyor. İnternetin hayatınız üzerindeki etkisini değerlendirmeli ve internet kullanmanıza sebep olan problemleri tespit etmelisiniz.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3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FAB529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25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100"/>
            <a:ext cx="8557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Sağlığımıza zarar verebilir!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272" y="1800721"/>
            <a:ext cx="2745820" cy="368436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915" y="1802452"/>
            <a:ext cx="2896887" cy="35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92000"/>
            </a:blip>
            <a:srcRect/>
            <a:stretch>
              <a:fillRect l="-22000" r="-9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7" y="388100"/>
            <a:ext cx="7717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Başka zararları yok mu?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26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416195" y="2023451"/>
            <a:ext cx="3735512" cy="400110"/>
            <a:chOff x="554927" y="1881525"/>
            <a:chExt cx="4980683" cy="40011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8" y="1881525"/>
              <a:ext cx="4789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Kişiler arası duyarlılıklar azalması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416195" y="2626295"/>
            <a:ext cx="2152834" cy="400110"/>
            <a:chOff x="554927" y="1881525"/>
            <a:chExt cx="2870445" cy="400110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8" y="1881525"/>
              <a:ext cx="2679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Özgüvende düşüş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0" name="Grup 29"/>
          <p:cNvGrpSpPr/>
          <p:nvPr/>
        </p:nvGrpSpPr>
        <p:grpSpPr>
          <a:xfrm>
            <a:off x="416196" y="3821973"/>
            <a:ext cx="4438525" cy="707886"/>
            <a:chOff x="554927" y="1881525"/>
            <a:chExt cx="5918033" cy="707886"/>
          </a:xfrm>
        </p:grpSpPr>
        <p:sp>
          <p:nvSpPr>
            <p:cNvPr id="31" name="Metin kutusu 30"/>
            <p:cNvSpPr txBox="1"/>
            <p:nvPr/>
          </p:nvSpPr>
          <p:spPr>
            <a:xfrm>
              <a:off x="746178" y="1881525"/>
              <a:ext cx="57267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Çevreyle arasındaki ilişkinin zayıflaması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ya da kopması</a:t>
              </a:r>
            </a:p>
          </p:txBody>
        </p:sp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416195" y="3237513"/>
            <a:ext cx="4284509" cy="400110"/>
            <a:chOff x="554927" y="1881525"/>
            <a:chExt cx="5712678" cy="400110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8" y="1881525"/>
              <a:ext cx="552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Sürekli uykusuz ve yorgun görünmeler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6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92000"/>
            </a:blip>
            <a:srcRect/>
            <a:stretch>
              <a:fillRect l="-22000" r="-9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7" y="388100"/>
            <a:ext cx="7717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Başka zararları yok mu?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27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416195" y="2159749"/>
            <a:ext cx="3809442" cy="707886"/>
            <a:chOff x="554927" y="1881525"/>
            <a:chExt cx="5079255" cy="707886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8" y="1881525"/>
              <a:ext cx="4888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İnternetteki arkadaşlıkları fiziksel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arkadaşlıklara tercih etme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416195" y="3040389"/>
            <a:ext cx="4534448" cy="400110"/>
            <a:chOff x="554927" y="1881525"/>
            <a:chExt cx="6045931" cy="400110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8" y="1881525"/>
              <a:ext cx="5854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gelişimde önemli ölçüde gerileme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416196" y="3712240"/>
            <a:ext cx="4261297" cy="707886"/>
            <a:chOff x="554927" y="1881525"/>
            <a:chExt cx="5681729" cy="707886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8" y="1881525"/>
              <a:ext cx="5490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Sosyal kaygı düzeyinde ve saldırganlık 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davranışlarında yükselme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8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Resim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192598"/>
            <a:ext cx="793541" cy="6472804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099"/>
            <a:ext cx="5999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Biraz da kimyadan</a:t>
            </a:r>
          </a:p>
          <a:p>
            <a:r>
              <a:rPr lang="tr-TR" sz="6000" b="1" dirty="0"/>
              <a:t>konuşalım…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21058" y="2520869"/>
            <a:ext cx="4308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Sigaranın içinde bilinen ve bilinmeyen</a:t>
            </a:r>
          </a:p>
          <a:p>
            <a:r>
              <a:rPr lang="tr-TR" sz="2000" dirty="0">
                <a:solidFill>
                  <a:srgbClr val="575757"/>
                </a:solidFill>
              </a:rPr>
              <a:t>4.000’den fazla zehirli kimyasal madde</a:t>
            </a:r>
          </a:p>
          <a:p>
            <a:r>
              <a:rPr lang="tr-TR" sz="2000" dirty="0">
                <a:solidFill>
                  <a:srgbClr val="575757"/>
                </a:solidFill>
              </a:rPr>
              <a:t>bulunmaktadır. Yanda bazıları yer alıyor.</a:t>
            </a:r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B2B2B2"/>
                    </a:solidFill>
                  </a:rPr>
                  <a:t>07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17" name="Metin kutusu 16"/>
          <p:cNvSpPr txBox="1"/>
          <p:nvPr/>
        </p:nvSpPr>
        <p:spPr>
          <a:xfrm>
            <a:off x="321058" y="3730308"/>
            <a:ext cx="3412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575757"/>
                </a:solidFill>
              </a:rPr>
              <a:t>Hangisi nerelerde kullanılıyor?</a:t>
            </a:r>
          </a:p>
          <a:p>
            <a:r>
              <a:rPr lang="tr-TR" sz="2000" b="1" dirty="0">
                <a:solidFill>
                  <a:srgbClr val="575757"/>
                </a:solidFill>
              </a:rPr>
              <a:t>Araştırınız.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6940726" y="612845"/>
            <a:ext cx="2415074" cy="5632311"/>
            <a:chOff x="9254301" y="612844"/>
            <a:chExt cx="3220098" cy="5632311"/>
          </a:xfrm>
        </p:grpSpPr>
        <p:sp>
          <p:nvSpPr>
            <p:cNvPr id="3" name="Metin kutusu 2"/>
            <p:cNvSpPr txBox="1"/>
            <p:nvPr/>
          </p:nvSpPr>
          <p:spPr>
            <a:xfrm>
              <a:off x="9614301" y="612844"/>
              <a:ext cx="2860098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rgbClr val="E61F4F"/>
                  </a:solidFill>
                </a:rPr>
                <a:t>AKROLEİN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ARSENİK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AZOTOKSİT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AMONYAK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BENZEN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BÜTAN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ASETON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FORMALDEHİD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KADMİNYUM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KATRAN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HİDROJEN SİYANÜR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KARBON MONOKSİT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UÇUCU AMİNLER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METANOL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KURŞUN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TOLÜEN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NAFTALİN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RADON</a:t>
              </a:r>
            </a:p>
            <a:p>
              <a:r>
                <a:rPr lang="tr-TR" dirty="0">
                  <a:solidFill>
                    <a:srgbClr val="E61F4F"/>
                  </a:solidFill>
                </a:rPr>
                <a:t>TİNER</a:t>
              </a:r>
            </a:p>
            <a:p>
              <a:r>
                <a:rPr lang="tr-TR" b="1" dirty="0">
                  <a:solidFill>
                    <a:srgbClr val="E61F4F"/>
                  </a:solidFill>
                </a:rPr>
                <a:t>NİKOTİN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9254301" y="8028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9254301" y="1064266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9254301" y="134310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9254301" y="16347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9254301" y="190456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9254301" y="216662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9254301" y="2440061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9254301" y="270990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9254301" y="299713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9254301" y="32887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>
              <a:off x="9254301" y="355859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9254301" y="382065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>
              <a:off x="9254301" y="409548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9254301" y="43575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9254301" y="464776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9254301" y="49176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9254301" y="519644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9254301" y="547128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9254301" y="57495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9254301" y="601157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8980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92000"/>
            </a:blip>
            <a:srcRect/>
            <a:stretch>
              <a:fillRect l="-41000" t="2000" r="-53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099"/>
            <a:ext cx="3900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Bağımlılığın</a:t>
            </a:r>
          </a:p>
          <a:p>
            <a:r>
              <a:rPr lang="tr-TR" sz="6000" b="1" dirty="0"/>
              <a:t>zararları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07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1" name="Grup 10"/>
          <p:cNvGrpSpPr/>
          <p:nvPr/>
        </p:nvGrpSpPr>
        <p:grpSpPr>
          <a:xfrm>
            <a:off x="416195" y="2387256"/>
            <a:ext cx="5429693" cy="1015663"/>
            <a:chOff x="554927" y="2387256"/>
            <a:chExt cx="7239590" cy="1015663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8" y="2387256"/>
              <a:ext cx="70483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Korku ve öfke (Bağımlılık yapıcı maddelerin kullanımı kişide zamanla kaygı, korku, düşmanlık ve paranoya meydana getirir.)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2497311"/>
              <a:ext cx="191250" cy="180000"/>
            </a:xfrm>
            <a:prstGeom prst="rect">
              <a:avLst/>
            </a:prstGeom>
          </p:spPr>
        </p:pic>
      </p:grpSp>
      <p:grpSp>
        <p:nvGrpSpPr>
          <p:cNvPr id="12" name="Grup 11"/>
          <p:cNvGrpSpPr/>
          <p:nvPr/>
        </p:nvGrpSpPr>
        <p:grpSpPr>
          <a:xfrm>
            <a:off x="416195" y="2992871"/>
            <a:ext cx="4715438" cy="369332"/>
            <a:chOff x="554927" y="2992871"/>
            <a:chExt cx="6287250" cy="369332"/>
          </a:xfrm>
        </p:grpSpPr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3104452"/>
              <a:ext cx="191250" cy="180000"/>
            </a:xfrm>
            <a:prstGeom prst="rect">
              <a:avLst/>
            </a:prstGeom>
          </p:spPr>
        </p:pic>
        <p:sp>
          <p:nvSpPr>
            <p:cNvPr id="2" name="Dikdörtgen 1"/>
            <p:cNvSpPr/>
            <p:nvPr/>
          </p:nvSpPr>
          <p:spPr>
            <a:xfrm>
              <a:off x="746177" y="2992871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Hafıza kaybı,</a:t>
              </a: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416195" y="3309694"/>
            <a:ext cx="4715438" cy="369332"/>
            <a:chOff x="554927" y="3309694"/>
            <a:chExt cx="6287250" cy="369332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3412559"/>
              <a:ext cx="191250" cy="180000"/>
            </a:xfrm>
            <a:prstGeom prst="rect">
              <a:avLst/>
            </a:prstGeom>
          </p:spPr>
        </p:pic>
        <p:sp>
          <p:nvSpPr>
            <p:cNvPr id="3" name="Dikdörtgen 2"/>
            <p:cNvSpPr/>
            <p:nvPr/>
          </p:nvSpPr>
          <p:spPr>
            <a:xfrm>
              <a:off x="746177" y="3309694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Nefes darlığı,</a:t>
              </a: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416195" y="3611962"/>
            <a:ext cx="4715438" cy="369332"/>
            <a:chOff x="554927" y="3611962"/>
            <a:chExt cx="6287250" cy="369332"/>
          </a:xfrm>
        </p:grpSpPr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3721384"/>
              <a:ext cx="191250" cy="18000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746177" y="3611962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Ağız ve gırtlak kanseri,</a:t>
              </a: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416196" y="3924549"/>
            <a:ext cx="4708063" cy="369332"/>
            <a:chOff x="554927" y="3924549"/>
            <a:chExt cx="6277417" cy="369332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4019904"/>
              <a:ext cx="191250" cy="180000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736344" y="3924549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Diş çürümeleri,</a:t>
              </a:r>
            </a:p>
          </p:txBody>
        </p:sp>
      </p:grpSp>
      <p:grpSp>
        <p:nvGrpSpPr>
          <p:cNvPr id="96" name="Grup 95"/>
          <p:cNvGrpSpPr/>
          <p:nvPr/>
        </p:nvGrpSpPr>
        <p:grpSpPr>
          <a:xfrm>
            <a:off x="416195" y="4230584"/>
            <a:ext cx="4716338" cy="369332"/>
            <a:chOff x="554927" y="4230584"/>
            <a:chExt cx="6288450" cy="369332"/>
          </a:xfrm>
        </p:grpSpPr>
        <p:pic>
          <p:nvPicPr>
            <p:cNvPr id="30" name="Resim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4329356"/>
              <a:ext cx="191250" cy="180000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747377" y="4230584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Kalp krizi,</a:t>
              </a:r>
            </a:p>
          </p:txBody>
        </p:sp>
      </p:grpSp>
      <p:grpSp>
        <p:nvGrpSpPr>
          <p:cNvPr id="97" name="Grup 96"/>
          <p:cNvGrpSpPr/>
          <p:nvPr/>
        </p:nvGrpSpPr>
        <p:grpSpPr>
          <a:xfrm>
            <a:off x="416195" y="4517278"/>
            <a:ext cx="2937279" cy="369332"/>
            <a:chOff x="554927" y="4517278"/>
            <a:chExt cx="3916372" cy="369332"/>
          </a:xfrm>
        </p:grpSpPr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4622983"/>
              <a:ext cx="191250" cy="180000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736344" y="4517278"/>
              <a:ext cx="3734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Kalp atış grafiğinde düz çizgi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34" y="4008455"/>
            <a:ext cx="4147117" cy="1137646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30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16" name="Metin kutusu 15"/>
          <p:cNvSpPr txBox="1"/>
          <p:nvPr/>
        </p:nvSpPr>
        <p:spPr>
          <a:xfrm>
            <a:off x="326838" y="1618824"/>
            <a:ext cx="50417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Soruları okuyup kendinizi değerlendiriniz.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Kendinize yandaki puanlardan uygun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olanı veriniz ve verdiğiniz puanı not ediniz. </a:t>
            </a:r>
          </a:p>
          <a:p>
            <a:endParaRPr lang="tr-TR" sz="2000" dirty="0">
              <a:solidFill>
                <a:srgbClr val="575757"/>
              </a:solidFill>
            </a:endParaRPr>
          </a:p>
          <a:p>
            <a:r>
              <a:rPr lang="tr-TR" sz="2000" dirty="0">
                <a:solidFill>
                  <a:srgbClr val="575757"/>
                </a:solidFill>
              </a:rPr>
              <a:t>Testin sonunda puanlarınızı toplayınız.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Böylece internet ve teknoloji bağımlılığı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konusunda durumunuzu belirlemiş olacaksınız.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335375" y="4367142"/>
            <a:ext cx="36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Haydi o zaman, soruları cevaplayalım.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83" y="1802114"/>
            <a:ext cx="3442500" cy="34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16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92000"/>
            </a:blip>
            <a:srcRect/>
            <a:stretch>
              <a:fillRect l="-41000" t="2000" r="-53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099"/>
            <a:ext cx="3900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Bağımlılığın</a:t>
            </a:r>
          </a:p>
          <a:p>
            <a:r>
              <a:rPr lang="tr-TR" sz="6000" b="1" dirty="0"/>
              <a:t>zararları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05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5" name="Grup 24"/>
          <p:cNvGrpSpPr/>
          <p:nvPr/>
        </p:nvGrpSpPr>
        <p:grpSpPr>
          <a:xfrm>
            <a:off x="416195" y="2395915"/>
            <a:ext cx="3704926" cy="400110"/>
            <a:chOff x="554927" y="1881525"/>
            <a:chExt cx="4939901" cy="400110"/>
          </a:xfrm>
        </p:grpSpPr>
        <p:sp>
          <p:nvSpPr>
            <p:cNvPr id="26" name="Metin kutusu 25"/>
            <p:cNvSpPr txBox="1"/>
            <p:nvPr/>
          </p:nvSpPr>
          <p:spPr>
            <a:xfrm>
              <a:off x="746178" y="1881525"/>
              <a:ext cx="4748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Bağımlının kendine güveni azalır.</a:t>
              </a:r>
            </a:p>
          </p:txBody>
        </p:sp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0" name="Grup 29"/>
          <p:cNvGrpSpPr/>
          <p:nvPr/>
        </p:nvGrpSpPr>
        <p:grpSpPr>
          <a:xfrm>
            <a:off x="416196" y="2779986"/>
            <a:ext cx="3194082" cy="400110"/>
            <a:chOff x="554927" y="1881525"/>
            <a:chExt cx="4258775" cy="400110"/>
          </a:xfrm>
        </p:grpSpPr>
        <p:sp>
          <p:nvSpPr>
            <p:cNvPr id="31" name="Metin kutusu 30"/>
            <p:cNvSpPr txBox="1"/>
            <p:nvPr/>
          </p:nvSpPr>
          <p:spPr>
            <a:xfrm>
              <a:off x="746178" y="1881525"/>
              <a:ext cx="4067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Bağımlının kontrolü zayıflar.</a:t>
              </a:r>
            </a:p>
          </p:txBody>
        </p:sp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416196" y="3157461"/>
            <a:ext cx="4558429" cy="707886"/>
            <a:chOff x="554927" y="1881525"/>
            <a:chExt cx="6077905" cy="707886"/>
          </a:xfrm>
        </p:grpSpPr>
        <p:sp>
          <p:nvSpPr>
            <p:cNvPr id="34" name="Metin kutusu 33"/>
            <p:cNvSpPr txBox="1"/>
            <p:nvPr/>
          </p:nvSpPr>
          <p:spPr>
            <a:xfrm>
              <a:off x="746178" y="1881525"/>
              <a:ext cx="58866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Bağımlının insani prensipleri ve değerleri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yok olmaya başlar.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5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kdörtgen 23"/>
          <p:cNvSpPr/>
          <p:nvPr/>
        </p:nvSpPr>
        <p:spPr>
          <a:xfrm flipH="1">
            <a:off x="5480473" y="-3175"/>
            <a:ext cx="3663527" cy="685800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9019" h="6858000">
                <a:moveTo>
                  <a:pt x="0" y="0"/>
                </a:moveTo>
                <a:lnTo>
                  <a:pt x="3824748" y="0"/>
                </a:lnTo>
                <a:lnTo>
                  <a:pt x="591901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92000"/>
            </a:blip>
            <a:srcRect/>
            <a:stretch>
              <a:fillRect l="-41000" t="2000" r="-53000" b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099"/>
            <a:ext cx="3900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Bağımlılığın</a:t>
            </a:r>
          </a:p>
          <a:p>
            <a:r>
              <a:rPr lang="tr-TR" sz="6000" b="1" dirty="0"/>
              <a:t>zararları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06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8" name="Dikdörtgen 24"/>
          <p:cNvSpPr/>
          <p:nvPr/>
        </p:nvSpPr>
        <p:spPr>
          <a:xfrm flipH="1">
            <a:off x="5285064" y="-9524"/>
            <a:ext cx="1499528" cy="6877357"/>
          </a:xfrm>
          <a:custGeom>
            <a:avLst/>
            <a:gdLst>
              <a:gd name="connsiteX0" fmla="*/ 0 w 442451"/>
              <a:gd name="connsiteY0" fmla="*/ 0 h 6854825"/>
              <a:gd name="connsiteX1" fmla="*/ 442451 w 442451"/>
              <a:gd name="connsiteY1" fmla="*/ 0 h 6854825"/>
              <a:gd name="connsiteX2" fmla="*/ 442451 w 442451"/>
              <a:gd name="connsiteY2" fmla="*/ 6854825 h 6854825"/>
              <a:gd name="connsiteX3" fmla="*/ 0 w 442451"/>
              <a:gd name="connsiteY3" fmla="*/ 6854825 h 6854825"/>
              <a:gd name="connsiteX4" fmla="*/ 0 w 442451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0 w 2546554"/>
              <a:gd name="connsiteY3" fmla="*/ 6854825 h 6854825"/>
              <a:gd name="connsiteX4" fmla="*/ 0 w 2546554"/>
              <a:gd name="connsiteY4" fmla="*/ 0 h 6854825"/>
              <a:gd name="connsiteX0" fmla="*/ 0 w 2546554"/>
              <a:gd name="connsiteY0" fmla="*/ 0 h 6854825"/>
              <a:gd name="connsiteX1" fmla="*/ 442451 w 2546554"/>
              <a:gd name="connsiteY1" fmla="*/ 0 h 6854825"/>
              <a:gd name="connsiteX2" fmla="*/ 2546554 w 2546554"/>
              <a:gd name="connsiteY2" fmla="*/ 6854825 h 6854825"/>
              <a:gd name="connsiteX3" fmla="*/ 2025445 w 2546554"/>
              <a:gd name="connsiteY3" fmla="*/ 6844993 h 6854825"/>
              <a:gd name="connsiteX4" fmla="*/ 0 w 2546554"/>
              <a:gd name="connsiteY4" fmla="*/ 0 h 6854825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64657"/>
              <a:gd name="connsiteX1" fmla="*/ 442451 w 2546554"/>
              <a:gd name="connsiteY1" fmla="*/ 0 h 6864657"/>
              <a:gd name="connsiteX2" fmla="*/ 2546554 w 2546554"/>
              <a:gd name="connsiteY2" fmla="*/ 6854825 h 6864657"/>
              <a:gd name="connsiteX3" fmla="*/ 2045109 w 2546554"/>
              <a:gd name="connsiteY3" fmla="*/ 6864657 h 6864657"/>
              <a:gd name="connsiteX4" fmla="*/ 0 w 2546554"/>
              <a:gd name="connsiteY4" fmla="*/ 0 h 686465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48284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58307"/>
              <a:gd name="connsiteX1" fmla="*/ 442451 w 2546554"/>
              <a:gd name="connsiteY1" fmla="*/ 0 h 6858307"/>
              <a:gd name="connsiteX2" fmla="*/ 2546554 w 2546554"/>
              <a:gd name="connsiteY2" fmla="*/ 6854825 h 6858307"/>
              <a:gd name="connsiteX3" fmla="*/ 2076859 w 2546554"/>
              <a:gd name="connsiteY3" fmla="*/ 6858307 h 6858307"/>
              <a:gd name="connsiteX4" fmla="*/ 0 w 2546554"/>
              <a:gd name="connsiteY4" fmla="*/ 0 h 6858307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54825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105434 w 2546554"/>
              <a:gd name="connsiteY3" fmla="*/ 6867832 h 6867832"/>
              <a:gd name="connsiteX4" fmla="*/ 0 w 2546554"/>
              <a:gd name="connsiteY4" fmla="*/ 0 h 6867832"/>
              <a:gd name="connsiteX0" fmla="*/ 0 w 2546554"/>
              <a:gd name="connsiteY0" fmla="*/ 0 h 6867832"/>
              <a:gd name="connsiteX1" fmla="*/ 442451 w 2546554"/>
              <a:gd name="connsiteY1" fmla="*/ 0 h 6867832"/>
              <a:gd name="connsiteX2" fmla="*/ 2546554 w 2546554"/>
              <a:gd name="connsiteY2" fmla="*/ 6864350 h 6867832"/>
              <a:gd name="connsiteX3" fmla="*/ 2086384 w 2546554"/>
              <a:gd name="connsiteY3" fmla="*/ 6867832 h 6867832"/>
              <a:gd name="connsiteX4" fmla="*/ 0 w 2546554"/>
              <a:gd name="connsiteY4" fmla="*/ 0 h 6867832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1962559 w 2422729"/>
              <a:gd name="connsiteY3" fmla="*/ 6877357 h 6877357"/>
              <a:gd name="connsiteX4" fmla="*/ 0 w 2422729"/>
              <a:gd name="connsiteY4" fmla="*/ 0 h 6877357"/>
              <a:gd name="connsiteX0" fmla="*/ 0 w 2422729"/>
              <a:gd name="connsiteY0" fmla="*/ 0 h 6896407"/>
              <a:gd name="connsiteX1" fmla="*/ 318626 w 2422729"/>
              <a:gd name="connsiteY1" fmla="*/ 9525 h 6896407"/>
              <a:gd name="connsiteX2" fmla="*/ 2422729 w 2422729"/>
              <a:gd name="connsiteY2" fmla="*/ 6873875 h 6896407"/>
              <a:gd name="connsiteX3" fmla="*/ 2086384 w 2422729"/>
              <a:gd name="connsiteY3" fmla="*/ 6896407 h 6896407"/>
              <a:gd name="connsiteX4" fmla="*/ 0 w 2422729"/>
              <a:gd name="connsiteY4" fmla="*/ 0 h 6896407"/>
              <a:gd name="connsiteX0" fmla="*/ 0 w 2422729"/>
              <a:gd name="connsiteY0" fmla="*/ 0 h 6877357"/>
              <a:gd name="connsiteX1" fmla="*/ 318626 w 2422729"/>
              <a:gd name="connsiteY1" fmla="*/ 9525 h 6877357"/>
              <a:gd name="connsiteX2" fmla="*/ 2422729 w 2422729"/>
              <a:gd name="connsiteY2" fmla="*/ 6873875 h 6877357"/>
              <a:gd name="connsiteX3" fmla="*/ 2086384 w 2422729"/>
              <a:gd name="connsiteY3" fmla="*/ 6877357 h 6877357"/>
              <a:gd name="connsiteX4" fmla="*/ 0 w 2422729"/>
              <a:gd name="connsiteY4" fmla="*/ 0 h 687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729" h="6877357">
                <a:moveTo>
                  <a:pt x="0" y="0"/>
                </a:moveTo>
                <a:lnTo>
                  <a:pt x="318626" y="9525"/>
                </a:lnTo>
                <a:lnTo>
                  <a:pt x="2422729" y="6873875"/>
                </a:lnTo>
                <a:lnTo>
                  <a:pt x="2086384" y="6877357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6" name="Grup 35"/>
          <p:cNvGrpSpPr/>
          <p:nvPr/>
        </p:nvGrpSpPr>
        <p:grpSpPr>
          <a:xfrm>
            <a:off x="419155" y="2395915"/>
            <a:ext cx="5372549" cy="1015663"/>
            <a:chOff x="554927" y="1881525"/>
            <a:chExt cx="7163398" cy="1015663"/>
          </a:xfrm>
        </p:grpSpPr>
        <p:sp>
          <p:nvSpPr>
            <p:cNvPr id="37" name="Metin kutusu 36"/>
            <p:cNvSpPr txBox="1"/>
            <p:nvPr/>
          </p:nvSpPr>
          <p:spPr>
            <a:xfrm>
              <a:off x="746178" y="1881525"/>
              <a:ext cx="69721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Kullandığı maddeler bağımlının vücudundaki savunma mekanizmalarını yok edip bağışıklık sistemini zayıflatır.</a:t>
              </a:r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grpSp>
        <p:nvGrpSpPr>
          <p:cNvPr id="39" name="Grup 38"/>
          <p:cNvGrpSpPr/>
          <p:nvPr/>
        </p:nvGrpSpPr>
        <p:grpSpPr>
          <a:xfrm>
            <a:off x="419155" y="3056319"/>
            <a:ext cx="5151321" cy="1631216"/>
            <a:chOff x="554927" y="1881525"/>
            <a:chExt cx="6868428" cy="1631216"/>
          </a:xfrm>
        </p:grpSpPr>
        <p:sp>
          <p:nvSpPr>
            <p:cNvPr id="40" name="Metin kutusu 39"/>
            <p:cNvSpPr txBox="1"/>
            <p:nvPr/>
          </p:nvSpPr>
          <p:spPr>
            <a:xfrm>
              <a:off x="746176" y="1881525"/>
              <a:ext cx="66771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Bağımlının frengi, verem, AIDS, kanser, kangren,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hepatit B ve hepatit C gibi birçok ölümcül hastalığa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yakalanma riski artar.</a:t>
              </a:r>
            </a:p>
          </p:txBody>
        </p:sp>
        <p:pic>
          <p:nvPicPr>
            <p:cNvPr id="41" name="Resim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6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3" grpId="0" animBg="1"/>
      <p:bldP spid="14" grpId="0"/>
      <p:bldP spid="15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85750"/>
            <a:ext cx="9144000" cy="7391400"/>
            <a:chOff x="0" y="-276"/>
            <a:chExt cx="5760" cy="4656"/>
          </a:xfrm>
        </p:grpSpPr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0" y="-276"/>
              <a:ext cx="5760" cy="4656"/>
              <a:chOff x="0" y="-276"/>
              <a:chExt cx="5760" cy="4656"/>
            </a:xfrm>
          </p:grpSpPr>
          <p:pic>
            <p:nvPicPr>
              <p:cNvPr id="7175" name="Picture 4" descr="BD04972_"/>
              <p:cNvPicPr>
                <a:picLocks noChangeAspect="1" noChangeArrowheads="1"/>
              </p:cNvPicPr>
              <p:nvPr/>
            </p:nvPicPr>
            <p:blipFill>
              <a:blip r:embed="rId2">
                <a:lum bright="24000" contras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76"/>
                <a:ext cx="5760" cy="4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5" descr="ph01035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6" t="2702" r="17647" b="5406"/>
              <a:stretch>
                <a:fillRect/>
              </a:stretch>
            </p:blipFill>
            <p:spPr bwMode="auto">
              <a:xfrm>
                <a:off x="3792" y="2496"/>
                <a:ext cx="1632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Picture 6" descr="bd06207_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16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1000125" y="3000375"/>
            <a:ext cx="7696200" cy="266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kern="10">
                <a:solidFill>
                  <a:srgbClr val="336699"/>
                </a:solidFill>
                <a:effectLst>
                  <a:prstShdw prst="shdw17" dist="17961" dir="2700000">
                    <a:srgbClr val="1F3D5C"/>
                  </a:prstShdw>
                </a:effectLst>
                <a:latin typeface="Times New Roman"/>
                <a:cs typeface="Times New Roman"/>
              </a:rPr>
              <a:t>ZAMAN YÖNETİMİ</a:t>
            </a:r>
          </a:p>
        </p:txBody>
      </p:sp>
      <p:pic>
        <p:nvPicPr>
          <p:cNvPr id="7172" name="Picture 10" descr="MCBD07242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896">
            <a:off x="7164388" y="692150"/>
            <a:ext cx="1358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Zaman Yönetimi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16113"/>
            <a:ext cx="4606925" cy="2881312"/>
          </a:xfrm>
        </p:spPr>
        <p:txBody>
          <a:bodyPr/>
          <a:lstStyle/>
          <a:p>
            <a:pPr eaLnBrk="1" hangingPunct="1"/>
            <a:r>
              <a:rPr lang="tr-TR" smtClean="0"/>
              <a:t>Zamanı mümkün olduğunca etkin ve etkili bir biçimde kullanma ve denetleme sistemidir.</a:t>
            </a:r>
          </a:p>
          <a:p>
            <a:pPr algn="r" eaLnBrk="1" hangingPunct="1">
              <a:buFontTx/>
              <a:buNone/>
            </a:pPr>
            <a:endParaRPr lang="tr-TR" smtClean="0"/>
          </a:p>
        </p:txBody>
      </p:sp>
      <p:pic>
        <p:nvPicPr>
          <p:cNvPr id="11268" name="Picture 7" descr="clock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31226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tr-TR" dirty="0" smtClean="0"/>
              <a:t>Bağımlılıklardan Korunmak İçin </a:t>
            </a:r>
            <a:r>
              <a:rPr lang="tr-TR" smtClean="0"/>
              <a:t>Neler Yapabiliriz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4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7" y="388100"/>
            <a:ext cx="7366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6000" b="1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52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5540797" y="2099461"/>
            <a:ext cx="2332269" cy="3109691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781151" y="2419933"/>
            <a:ext cx="1852556" cy="2471302"/>
          </a:xfrm>
          <a:prstGeom prst="ellipse">
            <a:avLst/>
          </a:prstGeom>
          <a:blipFill dpi="0" rotWithShape="1">
            <a:blip r:embed="rId4"/>
            <a:srcRect/>
            <a:stretch>
              <a:fillRect l="-100000" t="-7000" r="-15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33" y="1649810"/>
            <a:ext cx="3884909" cy="626747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335374" y="1778516"/>
            <a:ext cx="230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Alternatifler Oluşturun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26838" y="2592497"/>
            <a:ext cx="46417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Evde/okulda ya da ev/okul dışında severek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yapabileceğiniz alternatifler bulun.</a:t>
            </a:r>
          </a:p>
          <a:p>
            <a:r>
              <a:rPr lang="tr-TR" sz="2000" dirty="0">
                <a:solidFill>
                  <a:srgbClr val="575757"/>
                </a:solidFill>
              </a:rPr>
              <a:t>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Bu bir spor ya da hobi çalışmasına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katılmak da olabilir, okulda sınıfça ya da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evde ailece oyunlar oynamak ya da </a:t>
            </a:r>
          </a:p>
          <a:p>
            <a:r>
              <a:rPr lang="tr-TR" sz="2000" dirty="0">
                <a:solidFill>
                  <a:srgbClr val="575757"/>
                </a:solidFill>
              </a:rPr>
              <a:t>sohbet etmek de olabilir. </a:t>
            </a:r>
          </a:p>
        </p:txBody>
      </p:sp>
    </p:spTree>
    <p:extLst>
      <p:ext uri="{BB962C8B-B14F-4D97-AF65-F5344CB8AC3E}">
        <p14:creationId xmlns:p14="http://schemas.microsoft.com/office/powerpoint/2010/main" val="25835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20" grpId="0" animBg="1"/>
      <p:bldP spid="21" grpId="0" animBg="1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52" y="2326779"/>
            <a:ext cx="3408617" cy="4544823"/>
          </a:xfrm>
          <a:prstGeom prst="rect">
            <a:avLst/>
          </a:prstGeom>
        </p:spPr>
      </p:pic>
      <p:sp>
        <p:nvSpPr>
          <p:cNvPr id="36" name="Dikdörtgen 23"/>
          <p:cNvSpPr/>
          <p:nvPr/>
        </p:nvSpPr>
        <p:spPr>
          <a:xfrm flipH="1">
            <a:off x="7416429" y="-3175"/>
            <a:ext cx="1727572" cy="6874776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1484138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1484138 w 5919019"/>
              <a:gd name="connsiteY4" fmla="*/ 0 h 6858000"/>
              <a:gd name="connsiteX0" fmla="*/ 172811 w 4607692"/>
              <a:gd name="connsiteY0" fmla="*/ 0 h 6866388"/>
              <a:gd name="connsiteX1" fmla="*/ 2513421 w 4607692"/>
              <a:gd name="connsiteY1" fmla="*/ 0 h 6866388"/>
              <a:gd name="connsiteX2" fmla="*/ 4607692 w 4607692"/>
              <a:gd name="connsiteY2" fmla="*/ 6858000 h 6866388"/>
              <a:gd name="connsiteX3" fmla="*/ 0 w 4607692"/>
              <a:gd name="connsiteY3" fmla="*/ 6866388 h 6866388"/>
              <a:gd name="connsiteX4" fmla="*/ 172811 w 4607692"/>
              <a:gd name="connsiteY4" fmla="*/ 0 h 6866388"/>
              <a:gd name="connsiteX0" fmla="*/ 10166 w 4445047"/>
              <a:gd name="connsiteY0" fmla="*/ 0 h 6874777"/>
              <a:gd name="connsiteX1" fmla="*/ 2350776 w 4445047"/>
              <a:gd name="connsiteY1" fmla="*/ 0 h 6874777"/>
              <a:gd name="connsiteX2" fmla="*/ 4445047 w 4445047"/>
              <a:gd name="connsiteY2" fmla="*/ 6858000 h 6874777"/>
              <a:gd name="connsiteX3" fmla="*/ 0 w 4445047"/>
              <a:gd name="connsiteY3" fmla="*/ 6874777 h 6874777"/>
              <a:gd name="connsiteX4" fmla="*/ 10166 w 4445047"/>
              <a:gd name="connsiteY4" fmla="*/ 0 h 6874777"/>
              <a:gd name="connsiteX0" fmla="*/ 979 w 4435860"/>
              <a:gd name="connsiteY0" fmla="*/ 0 h 6883165"/>
              <a:gd name="connsiteX1" fmla="*/ 2341589 w 4435860"/>
              <a:gd name="connsiteY1" fmla="*/ 0 h 6883165"/>
              <a:gd name="connsiteX2" fmla="*/ 4435860 w 4435860"/>
              <a:gd name="connsiteY2" fmla="*/ 6858000 h 6883165"/>
              <a:gd name="connsiteX3" fmla="*/ 978 w 4435860"/>
              <a:gd name="connsiteY3" fmla="*/ 6883165 h 6883165"/>
              <a:gd name="connsiteX4" fmla="*/ 979 w 4435860"/>
              <a:gd name="connsiteY4" fmla="*/ 0 h 6883165"/>
              <a:gd name="connsiteX0" fmla="*/ 451 w 4435332"/>
              <a:gd name="connsiteY0" fmla="*/ 0 h 6883165"/>
              <a:gd name="connsiteX1" fmla="*/ 2341061 w 4435332"/>
              <a:gd name="connsiteY1" fmla="*/ 0 h 6883165"/>
              <a:gd name="connsiteX2" fmla="*/ 4435332 w 4435332"/>
              <a:gd name="connsiteY2" fmla="*/ 6858000 h 6883165"/>
              <a:gd name="connsiteX3" fmla="*/ 10615 w 4435332"/>
              <a:gd name="connsiteY3" fmla="*/ 6883165 h 6883165"/>
              <a:gd name="connsiteX4" fmla="*/ 451 w 4435332"/>
              <a:gd name="connsiteY4" fmla="*/ 0 h 6883165"/>
              <a:gd name="connsiteX0" fmla="*/ 451 w 4435332"/>
              <a:gd name="connsiteY0" fmla="*/ 0 h 6874776"/>
              <a:gd name="connsiteX1" fmla="*/ 2341061 w 4435332"/>
              <a:gd name="connsiteY1" fmla="*/ 0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4435332"/>
              <a:gd name="connsiteY0" fmla="*/ 0 h 6874776"/>
              <a:gd name="connsiteX1" fmla="*/ 196504 w 4435332"/>
              <a:gd name="connsiteY1" fmla="*/ 9833 h 6874776"/>
              <a:gd name="connsiteX2" fmla="*/ 4435332 w 4435332"/>
              <a:gd name="connsiteY2" fmla="*/ 6858000 h 6874776"/>
              <a:gd name="connsiteX3" fmla="*/ 10615 w 4435332"/>
              <a:gd name="connsiteY3" fmla="*/ 6874776 h 6874776"/>
              <a:gd name="connsiteX4" fmla="*/ 451 w 4435332"/>
              <a:gd name="connsiteY4" fmla="*/ 0 h 6874776"/>
              <a:gd name="connsiteX0" fmla="*/ 451 w 2791172"/>
              <a:gd name="connsiteY0" fmla="*/ 0 h 6874776"/>
              <a:gd name="connsiteX1" fmla="*/ 196504 w 2791172"/>
              <a:gd name="connsiteY1" fmla="*/ 9833 h 6874776"/>
              <a:gd name="connsiteX2" fmla="*/ 2791172 w 2791172"/>
              <a:gd name="connsiteY2" fmla="*/ 6867833 h 6874776"/>
              <a:gd name="connsiteX3" fmla="*/ 10615 w 2791172"/>
              <a:gd name="connsiteY3" fmla="*/ 6874776 h 6874776"/>
              <a:gd name="connsiteX4" fmla="*/ 451 w 2791172"/>
              <a:gd name="connsiteY4" fmla="*/ 0 h 68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2" h="6874776">
                <a:moveTo>
                  <a:pt x="451" y="0"/>
                </a:moveTo>
                <a:lnTo>
                  <a:pt x="196504" y="9833"/>
                </a:lnTo>
                <a:lnTo>
                  <a:pt x="2791172" y="6867833"/>
                </a:lnTo>
                <a:lnTo>
                  <a:pt x="10615" y="6874776"/>
                </a:lnTo>
                <a:cubicBezTo>
                  <a:pt x="14004" y="4583184"/>
                  <a:pt x="-2938" y="2291592"/>
                  <a:pt x="45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5557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Hayır diyebilmek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chemeClr val="bg1"/>
                    </a:solidFill>
                  </a:rPr>
                  <a:t>27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416195" y="2040438"/>
            <a:ext cx="4334070" cy="923330"/>
            <a:chOff x="554927" y="1881525"/>
            <a:chExt cx="5778760" cy="923330"/>
          </a:xfrm>
        </p:grpSpPr>
        <p:sp>
          <p:nvSpPr>
            <p:cNvPr id="16" name="Metin kutusu 15"/>
            <p:cNvSpPr txBox="1"/>
            <p:nvPr/>
          </p:nvSpPr>
          <p:spPr>
            <a:xfrm>
              <a:off x="746176" y="1881525"/>
              <a:ext cx="55875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rgbClr val="575757"/>
                  </a:solidFill>
                </a:rPr>
                <a:t>Bağımlılık yapıcı maddelerle ilgili herhangi</a:t>
              </a:r>
            </a:p>
            <a:p>
              <a:r>
                <a:rPr lang="tr-TR" dirty="0">
                  <a:solidFill>
                    <a:srgbClr val="575757"/>
                  </a:solidFill>
                </a:rPr>
                <a:t>bir teklif geldiğinde verebileceğiniz en</a:t>
              </a:r>
            </a:p>
            <a:p>
              <a:r>
                <a:rPr lang="tr-TR" dirty="0">
                  <a:solidFill>
                    <a:srgbClr val="575757"/>
                  </a:solidFill>
                </a:rPr>
                <a:t>kısa ve net cevap “Hayır!” demektir.</a:t>
              </a: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513" y="1703878"/>
            <a:ext cx="1215000" cy="1631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798" y="3332100"/>
            <a:ext cx="1753556" cy="23475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727" y="4933019"/>
            <a:ext cx="10125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3" grpId="0" animBg="1"/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FAB529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31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100"/>
            <a:ext cx="7831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Spor alışkanlığı kazanın!</a:t>
            </a:r>
          </a:p>
        </p:txBody>
      </p:sp>
      <p:grpSp>
        <p:nvGrpSpPr>
          <p:cNvPr id="32" name="Grup 31"/>
          <p:cNvGrpSpPr/>
          <p:nvPr/>
        </p:nvGrpSpPr>
        <p:grpSpPr>
          <a:xfrm>
            <a:off x="416195" y="2400359"/>
            <a:ext cx="4912913" cy="2246769"/>
            <a:chOff x="554927" y="2447025"/>
            <a:chExt cx="6550550" cy="2246769"/>
          </a:xfrm>
        </p:grpSpPr>
        <p:sp>
          <p:nvSpPr>
            <p:cNvPr id="33" name="Dikdörtgen 32"/>
            <p:cNvSpPr/>
            <p:nvPr/>
          </p:nvSpPr>
          <p:spPr>
            <a:xfrm>
              <a:off x="746178" y="2447025"/>
              <a:ext cx="63592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Bir işe başlamak kolay fakat devam ettirmek zordur.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Özellikle kilo problemi olanların spora başlamaları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kolay olur fakat yorgunluk ve zorlukla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karşılaştıkça pes etmeler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görülmeye başlanır.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27" y="2549458"/>
              <a:ext cx="191250" cy="180000"/>
            </a:xfrm>
            <a:prstGeom prst="rect">
              <a:avLst/>
            </a:prstGeom>
          </p:spPr>
        </p:pic>
      </p:grp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6117629" y="1969659"/>
            <a:ext cx="2332269" cy="3109691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357982" y="2290130"/>
            <a:ext cx="1852556" cy="2471302"/>
          </a:xfrm>
          <a:prstGeom prst="ellipse">
            <a:avLst/>
          </a:prstGeom>
          <a:blipFill dpi="0" rotWithShape="1">
            <a:blip r:embed="rId5"/>
            <a:srcRect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8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  <p:bldP spid="55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FAB529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32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26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267488" y="388100"/>
            <a:ext cx="7831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Spor alışkanlığı kazanın!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96" y="3429000"/>
            <a:ext cx="750938" cy="9112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080" y="2206163"/>
            <a:ext cx="953438" cy="1327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83724">
            <a:off x="6569157" y="2045318"/>
            <a:ext cx="413438" cy="139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023" y="3683777"/>
            <a:ext cx="1695938" cy="1136250"/>
          </a:xfrm>
          <a:prstGeom prst="rect">
            <a:avLst/>
          </a:prstGeom>
        </p:spPr>
      </p:pic>
      <p:grpSp>
        <p:nvGrpSpPr>
          <p:cNvPr id="14" name="Grup 13"/>
          <p:cNvGrpSpPr/>
          <p:nvPr/>
        </p:nvGrpSpPr>
        <p:grpSpPr>
          <a:xfrm>
            <a:off x="307690" y="1619320"/>
            <a:ext cx="2523596" cy="2347539"/>
            <a:chOff x="410252" y="2204209"/>
            <a:chExt cx="3364795" cy="1815883"/>
          </a:xfrm>
        </p:grpSpPr>
        <p:sp>
          <p:nvSpPr>
            <p:cNvPr id="2" name="Dikdörtgen 1"/>
            <p:cNvSpPr/>
            <p:nvPr/>
          </p:nvSpPr>
          <p:spPr>
            <a:xfrm>
              <a:off x="427031" y="2204210"/>
              <a:ext cx="33480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rgbClr val="E61F4F"/>
                  </a:solidFill>
                </a:rPr>
                <a:t>Başlangıçta basit hedefler koyun:</a:t>
              </a:r>
            </a:p>
            <a:p>
              <a:r>
                <a:rPr lang="tr-TR" sz="1600" dirty="0"/>
                <a:t>İlk günler egzersiz süreniz ve</a:t>
              </a:r>
            </a:p>
            <a:p>
              <a:r>
                <a:rPr lang="tr-TR" sz="1600" dirty="0"/>
                <a:t>hedefleriniz kısa olsun, giderek</a:t>
              </a:r>
            </a:p>
            <a:p>
              <a:r>
                <a:rPr lang="tr-TR" sz="1600" dirty="0"/>
                <a:t>arttırmaya çalışın.</a:t>
              </a:r>
            </a:p>
          </p:txBody>
        </p:sp>
        <p:sp>
          <p:nvSpPr>
            <p:cNvPr id="12" name="Yuvarlatılmış Dikdörtgen 11"/>
            <p:cNvSpPr/>
            <p:nvPr/>
          </p:nvSpPr>
          <p:spPr>
            <a:xfrm>
              <a:off x="410252" y="2204209"/>
              <a:ext cx="3364795" cy="1450325"/>
            </a:xfrm>
            <a:prstGeom prst="round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4312534" y="1818214"/>
            <a:ext cx="2234175" cy="1598661"/>
            <a:chOff x="5750045" y="1818213"/>
            <a:chExt cx="2978900" cy="1598661"/>
          </a:xfrm>
        </p:grpSpPr>
        <p:sp>
          <p:nvSpPr>
            <p:cNvPr id="3" name="Dikdörtgen 2"/>
            <p:cNvSpPr/>
            <p:nvPr/>
          </p:nvSpPr>
          <p:spPr>
            <a:xfrm>
              <a:off x="5755397" y="1818213"/>
              <a:ext cx="29567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rgbClr val="E61F4F"/>
                  </a:solidFill>
                </a:rPr>
                <a:t>Hazırlanın:</a:t>
              </a:r>
              <a:endParaRPr lang="tr-TR" sz="1600" dirty="0"/>
            </a:p>
            <a:p>
              <a:r>
                <a:rPr lang="tr-TR" sz="1600" dirty="0"/>
                <a:t>Yapılacak egzersiz türüne</a:t>
              </a:r>
            </a:p>
            <a:p>
              <a:r>
                <a:rPr lang="tr-TR" sz="1600" dirty="0"/>
                <a:t>göre  kıyafetlerin ve ekipmanların</a:t>
              </a:r>
            </a:p>
            <a:p>
              <a:r>
                <a:rPr lang="tr-TR" sz="1600" dirty="0"/>
                <a:t>edinilmesi önemlidir. </a:t>
              </a: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5750045" y="1828946"/>
              <a:ext cx="2978900" cy="1587928"/>
            </a:xfrm>
            <a:prstGeom prst="round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6354387" y="3490851"/>
            <a:ext cx="1548555" cy="1372050"/>
            <a:chOff x="8472516" y="3490850"/>
            <a:chExt cx="2064740" cy="1372050"/>
          </a:xfrm>
        </p:grpSpPr>
        <p:sp>
          <p:nvSpPr>
            <p:cNvPr id="6" name="Dikdörtgen 5"/>
            <p:cNvSpPr/>
            <p:nvPr/>
          </p:nvSpPr>
          <p:spPr>
            <a:xfrm>
              <a:off x="8472516" y="3490850"/>
              <a:ext cx="206474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rgbClr val="E61F4F"/>
                  </a:solidFill>
                </a:rPr>
                <a:t>Tadını çıkarın:</a:t>
              </a:r>
            </a:p>
            <a:p>
              <a:r>
                <a:rPr lang="tr-TR" sz="1600" dirty="0"/>
                <a:t>Egzersizi eğlenceli hale</a:t>
              </a:r>
            </a:p>
            <a:p>
              <a:r>
                <a:rPr lang="tr-TR" sz="1600" dirty="0"/>
                <a:t>getirecek yollar bulun.</a:t>
              </a:r>
            </a:p>
          </p:txBody>
        </p:sp>
        <p:sp>
          <p:nvSpPr>
            <p:cNvPr id="23" name="Yuvarlatılmış Dikdörtgen 22"/>
            <p:cNvSpPr/>
            <p:nvPr/>
          </p:nvSpPr>
          <p:spPr>
            <a:xfrm>
              <a:off x="8485752" y="3490850"/>
              <a:ext cx="2001171" cy="1372050"/>
            </a:xfrm>
            <a:prstGeom prst="round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1415497" y="3555565"/>
            <a:ext cx="2425187" cy="2614672"/>
            <a:chOff x="1887329" y="3555564"/>
            <a:chExt cx="3233582" cy="2614672"/>
          </a:xfrm>
        </p:grpSpPr>
        <p:sp>
          <p:nvSpPr>
            <p:cNvPr id="17" name="Dikdörtgen 16"/>
            <p:cNvSpPr/>
            <p:nvPr/>
          </p:nvSpPr>
          <p:spPr>
            <a:xfrm>
              <a:off x="1941448" y="3601301"/>
              <a:ext cx="317946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rgbClr val="E61F4F"/>
                  </a:solidFill>
                </a:rPr>
                <a:t>Teşvik edici yöntemler bulun:</a:t>
              </a:r>
            </a:p>
            <a:p>
              <a:r>
                <a:rPr lang="tr-TR" sz="1600" dirty="0"/>
                <a:t>Sporu genellikle aynı vakitlerde</a:t>
              </a:r>
            </a:p>
            <a:p>
              <a:r>
                <a:rPr lang="tr-TR" sz="1600" dirty="0"/>
                <a:t>yapmaya çalışın. Bir süre sonra aynı</a:t>
              </a:r>
            </a:p>
            <a:p>
              <a:r>
                <a:rPr lang="tr-TR" sz="1600" dirty="0"/>
                <a:t>saatte spor yapmak sizin için</a:t>
              </a:r>
            </a:p>
            <a:p>
              <a:r>
                <a:rPr lang="tr-TR" sz="1600" dirty="0"/>
                <a:t>rutin bir iş olacak.</a:t>
              </a:r>
            </a:p>
          </p:txBody>
        </p:sp>
        <p:sp>
          <p:nvSpPr>
            <p:cNvPr id="25" name="Yuvarlatılmış Dikdörtgen 24"/>
            <p:cNvSpPr/>
            <p:nvPr/>
          </p:nvSpPr>
          <p:spPr>
            <a:xfrm>
              <a:off x="1887329" y="3555564"/>
              <a:ext cx="3143169" cy="2614672"/>
            </a:xfrm>
            <a:prstGeom prst="round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4171707" y="4836408"/>
            <a:ext cx="2409184" cy="2072492"/>
            <a:chOff x="5562275" y="4836408"/>
            <a:chExt cx="3212245" cy="2072492"/>
          </a:xfrm>
        </p:grpSpPr>
        <p:sp>
          <p:nvSpPr>
            <p:cNvPr id="7" name="Dikdörtgen 6"/>
            <p:cNvSpPr/>
            <p:nvPr/>
          </p:nvSpPr>
          <p:spPr>
            <a:xfrm>
              <a:off x="5581939" y="4846797"/>
              <a:ext cx="319258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rgbClr val="E61F4F"/>
                  </a:solidFill>
                </a:rPr>
                <a:t>Kayıt tutun:</a:t>
              </a:r>
            </a:p>
            <a:p>
              <a:r>
                <a:rPr lang="tr-TR" sz="1600" dirty="0"/>
                <a:t>Egzersiz yaptığınız günleri takvimde</a:t>
              </a:r>
            </a:p>
            <a:p>
              <a:r>
                <a:rPr lang="tr-TR" sz="1600" dirty="0"/>
                <a:t>işaretleyin. Bir süre sonra devamlılık</a:t>
              </a:r>
            </a:p>
            <a:p>
              <a:r>
                <a:rPr lang="tr-TR" sz="1600" dirty="0"/>
                <a:t>kazanacaksınız, ara vermek</a:t>
              </a:r>
            </a:p>
            <a:p>
              <a:r>
                <a:rPr lang="tr-TR" sz="1600" dirty="0"/>
                <a:t>istemeyeceksiniz.</a:t>
              </a:r>
            </a:p>
          </p:txBody>
        </p:sp>
        <p:sp>
          <p:nvSpPr>
            <p:cNvPr id="27" name="Yuvarlatılmış Dikdörtgen 26"/>
            <p:cNvSpPr/>
            <p:nvPr/>
          </p:nvSpPr>
          <p:spPr>
            <a:xfrm>
              <a:off x="5562275" y="4836408"/>
              <a:ext cx="3143169" cy="2021591"/>
            </a:xfrm>
            <a:prstGeom prst="round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234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31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9" y="1580019"/>
            <a:ext cx="7009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Bilgisayar ya da diğer teknolojik aygıtlarınla geçirdiğin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zaman yüzünden gündelik sorumluluklarında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aksama oluyor mu?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3863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32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9" y="1733516"/>
            <a:ext cx="638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Daha fazla internette kalmak için evdeki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sorumluluklarınızı ne sıklıkta ihmal 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2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5777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33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547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İnternetin heyecanını dostlarınızın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yakınlığına ne sıklıkta tercih ediyorsunuz?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3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533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34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4906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 üzerinden ne sıklıkta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yeni biriyle arkadaşlık kuruyorsunuz?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4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2841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35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590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Hayatınızdaki insanlar internette geçirdiğiniz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süre konusunda ne sıklıkta şikâyet ediyorlar?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5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41438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2" y="481179"/>
            <a:ext cx="267490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90" y="0"/>
            <a:ext cx="9152334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267488" y="388100"/>
            <a:ext cx="8963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Benim durumum ne acaba?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8334" y="6684962"/>
            <a:ext cx="9152334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67487" y="5244614"/>
            <a:ext cx="8883887" cy="1035000"/>
            <a:chOff x="356650" y="5244614"/>
            <a:chExt cx="11845182" cy="1035000"/>
          </a:xfrm>
        </p:grpSpPr>
        <p:grpSp>
          <p:nvGrpSpPr>
            <p:cNvPr id="101" name="Grup 100"/>
            <p:cNvGrpSpPr/>
            <p:nvPr/>
          </p:nvGrpSpPr>
          <p:grpSpPr>
            <a:xfrm>
              <a:off x="11330496" y="5676774"/>
              <a:ext cx="871336" cy="602840"/>
              <a:chOff x="11330496" y="5676774"/>
              <a:chExt cx="871336" cy="602840"/>
            </a:xfrm>
          </p:grpSpPr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12011025" y="5676774"/>
                <a:ext cx="190807" cy="602840"/>
              </a:xfrm>
              <a:prstGeom prst="rect">
                <a:avLst/>
              </a:prstGeom>
              <a:solidFill>
                <a:srgbClr val="FAB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>
                  <a:solidFill>
                    <a:srgbClr val="B2B2B2"/>
                  </a:solidFill>
                </a:endParaRPr>
              </a:p>
            </p:txBody>
          </p:sp>
          <p:sp>
            <p:nvSpPr>
              <p:cNvPr id="5" name="Metin kutusu 4"/>
              <p:cNvSpPr txBox="1"/>
              <p:nvPr/>
            </p:nvSpPr>
            <p:spPr>
              <a:xfrm>
                <a:off x="11330496" y="5745534"/>
                <a:ext cx="660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r-TR" sz="2400" b="1" dirty="0">
                    <a:solidFill>
                      <a:srgbClr val="FAB529"/>
                    </a:solidFill>
                  </a:rPr>
                  <a:t>36</a:t>
                </a:r>
              </a:p>
            </p:txBody>
          </p:sp>
        </p:grpSp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50" y="5244614"/>
              <a:ext cx="2148750" cy="1035000"/>
            </a:xfrm>
            <a:prstGeom prst="rect">
              <a:avLst/>
            </a:prstGeom>
          </p:spPr>
        </p:pic>
      </p:grpSp>
      <p:sp>
        <p:nvSpPr>
          <p:cNvPr id="45" name="Metin kutusu 44"/>
          <p:cNvSpPr txBox="1"/>
          <p:nvPr/>
        </p:nvSpPr>
        <p:spPr>
          <a:xfrm>
            <a:off x="1310958" y="1733516"/>
            <a:ext cx="7049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231F20"/>
                </a:solidFill>
              </a:rPr>
              <a:t>İnternette geçirdiğiniz zaman nedeniyle işinizde ya da </a:t>
            </a:r>
          </a:p>
          <a:p>
            <a:r>
              <a:rPr lang="tr-TR" sz="2400" b="1" dirty="0">
                <a:solidFill>
                  <a:srgbClr val="231F20"/>
                </a:solidFill>
              </a:rPr>
              <a:t>derslerinizde ne sıklıkta problem yaşıyorsunuz?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326162" y="1580019"/>
            <a:ext cx="826496" cy="1200329"/>
            <a:chOff x="434882" y="581550"/>
            <a:chExt cx="1101994" cy="1200329"/>
          </a:xfrm>
        </p:grpSpPr>
        <p:sp>
          <p:nvSpPr>
            <p:cNvPr id="48" name="Metin kutusu 47"/>
            <p:cNvSpPr txBox="1"/>
            <p:nvPr/>
          </p:nvSpPr>
          <p:spPr>
            <a:xfrm>
              <a:off x="434882" y="581550"/>
              <a:ext cx="870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6</a:t>
              </a:r>
            </a:p>
          </p:txBody>
        </p:sp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0" name="Resim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65" y="2587437"/>
            <a:ext cx="661200" cy="1147917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6" y="3734905"/>
            <a:ext cx="654313" cy="679567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428" y="4096200"/>
            <a:ext cx="681863" cy="102853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710" y="4905072"/>
            <a:ext cx="612988" cy="762217"/>
          </a:xfrm>
          <a:prstGeom prst="rect">
            <a:avLst/>
          </a:prstGeom>
        </p:spPr>
      </p:pic>
      <p:sp>
        <p:nvSpPr>
          <p:cNvPr id="64" name="Metin kutusu 63"/>
          <p:cNvSpPr txBox="1"/>
          <p:nvPr/>
        </p:nvSpPr>
        <p:spPr>
          <a:xfrm>
            <a:off x="1310958" y="3042984"/>
            <a:ext cx="2570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Nadiren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Zamana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Sık sık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Çoğu zaman</a:t>
            </a:r>
          </a:p>
          <a:p>
            <a:pPr marL="457200" indent="-457200">
              <a:buAutoNum type="arabicParenR"/>
            </a:pPr>
            <a:r>
              <a:rPr lang="tr-TR" sz="2400" b="1" dirty="0">
                <a:solidFill>
                  <a:srgbClr val="E61F4F"/>
                </a:solidFill>
              </a:rPr>
              <a:t>Her zaman</a:t>
            </a:r>
          </a:p>
        </p:txBody>
      </p:sp>
    </p:spTree>
    <p:extLst>
      <p:ext uri="{BB962C8B-B14F-4D97-AF65-F5344CB8AC3E}">
        <p14:creationId xmlns:p14="http://schemas.microsoft.com/office/powerpoint/2010/main" val="31317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45" grpId="0"/>
      <p:bldP spid="64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1723</Words>
  <Application>Microsoft Office PowerPoint</Application>
  <PresentationFormat>Ekran Gösterisi (4:3)</PresentationFormat>
  <Paragraphs>416</Paragraphs>
  <Slides>38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Bağımlılık nedir?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Zaman Yönetimi</vt:lpstr>
      <vt:lpstr>Bağımlılıklardan Korunmak İçin Neler Yapabiliriz 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8</cp:revision>
  <dcterms:created xsi:type="dcterms:W3CDTF">2020-03-09T06:52:30Z</dcterms:created>
  <dcterms:modified xsi:type="dcterms:W3CDTF">2020-03-09T08:31:08Z</dcterms:modified>
</cp:coreProperties>
</file>